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g" ContentType="video/mpeg"/>
  <Override PartName="/ppt/media/media2.mpg" ContentType="video/mpeg"/>
  <Override PartName="/ppt/media/media3.mpg" ContentType="video/mpe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sldIdLst>
    <p:sldId id="376" r:id="rId4"/>
    <p:sldId id="827" r:id="rId6"/>
    <p:sldId id="913" r:id="rId7"/>
    <p:sldId id="920" r:id="rId8"/>
    <p:sldId id="921" r:id="rId9"/>
    <p:sldId id="922" r:id="rId10"/>
    <p:sldId id="914" r:id="rId11"/>
    <p:sldId id="923" r:id="rId12"/>
    <p:sldId id="924" r:id="rId13"/>
    <p:sldId id="931" r:id="rId14"/>
    <p:sldId id="996" r:id="rId15"/>
    <p:sldId id="997" r:id="rId16"/>
    <p:sldId id="998" r:id="rId17"/>
    <p:sldId id="999" r:id="rId18"/>
    <p:sldId id="915" r:id="rId19"/>
    <p:sldId id="916" r:id="rId20"/>
    <p:sldId id="1007" r:id="rId21"/>
    <p:sldId id="917" r:id="rId22"/>
    <p:sldId id="918" r:id="rId23"/>
    <p:sldId id="932" r:id="rId24"/>
    <p:sldId id="933" r:id="rId25"/>
    <p:sldId id="934" r:id="rId26"/>
    <p:sldId id="935" r:id="rId27"/>
    <p:sldId id="936" r:id="rId28"/>
    <p:sldId id="937" r:id="rId29"/>
    <p:sldId id="938" r:id="rId30"/>
    <p:sldId id="939" r:id="rId31"/>
    <p:sldId id="940" r:id="rId32"/>
    <p:sldId id="1005" r:id="rId33"/>
    <p:sldId id="1006" r:id="rId34"/>
    <p:sldId id="946" r:id="rId35"/>
    <p:sldId id="947" r:id="rId36"/>
    <p:sldId id="948" r:id="rId37"/>
    <p:sldId id="949" r:id="rId38"/>
    <p:sldId id="950" r:id="rId39"/>
    <p:sldId id="952" r:id="rId40"/>
    <p:sldId id="951" r:id="rId41"/>
    <p:sldId id="974" r:id="rId42"/>
    <p:sldId id="954" r:id="rId43"/>
    <p:sldId id="953" r:id="rId44"/>
    <p:sldId id="955" r:id="rId45"/>
    <p:sldId id="956" r:id="rId46"/>
    <p:sldId id="957" r:id="rId47"/>
    <p:sldId id="958" r:id="rId48"/>
    <p:sldId id="959" r:id="rId49"/>
    <p:sldId id="960" r:id="rId50"/>
    <p:sldId id="961" r:id="rId51"/>
    <p:sldId id="962" r:id="rId52"/>
    <p:sldId id="963" r:id="rId53"/>
    <p:sldId id="964" r:id="rId54"/>
    <p:sldId id="965" r:id="rId55"/>
    <p:sldId id="1002" r:id="rId56"/>
    <p:sldId id="1003" r:id="rId57"/>
    <p:sldId id="1004" r:id="rId58"/>
    <p:sldId id="975" r:id="rId59"/>
    <p:sldId id="1008" r:id="rId60"/>
    <p:sldId id="968" r:id="rId61"/>
    <p:sldId id="969" r:id="rId62"/>
    <p:sldId id="970" r:id="rId63"/>
    <p:sldId id="1062" r:id="rId64"/>
    <p:sldId id="1063" r:id="rId65"/>
    <p:sldId id="995" r:id="rId66"/>
    <p:sldId id="377" r:id="rId6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808080"/>
    <a:srgbClr val="FFCCFF"/>
    <a:srgbClr val="D9FFFF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35"/>
    <p:restoredTop sz="92766"/>
  </p:normalViewPr>
  <p:slideViewPr>
    <p:cSldViewPr showGuides="1">
      <p:cViewPr>
        <p:scale>
          <a:sx n="70" d="100"/>
          <a:sy n="70" d="100"/>
        </p:scale>
        <p:origin x="-354" y="-48"/>
      </p:cViewPr>
      <p:guideLst>
        <p:guide orient="horz" pos="816"/>
        <p:guide pos="2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2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0" Type="http://schemas.openxmlformats.org/officeDocument/2006/relationships/tableStyles" Target="tableStyles.xml"/><Relationship Id="rId7" Type="http://schemas.openxmlformats.org/officeDocument/2006/relationships/slide" Target="slides/slide3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356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11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1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https://aistudio.baidu.com/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https://spinningup.openai.com/en/latest/index.html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https://github.com/sourabhv/FlapPyBird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https://github.com/yenchenlin/DeepLearningFlappyBird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https://github.com/sourabhv/FlapPyBird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106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0"/>
            <a:ext cx="9144000" cy="6308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675"/>
              </a:spcBef>
              <a:spcAft>
                <a:spcPts val="0"/>
              </a:spcAft>
              <a:defRPr/>
            </a:lvl1pPr>
            <a:lvl2pPr>
              <a:spcBef>
                <a:spcPct val="236000"/>
              </a:spcBef>
              <a:defRPr/>
            </a:lvl2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146606" y="6347780"/>
            <a:ext cx="3072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Pieter Abbeel -- UC Berkeley / OpenAI / Gradescope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F41C6-018C-4C48-B745-C5D95ADF4638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waseda_mark"/>
          <p:cNvPicPr>
            <a:picLocks noChangeAspect="1"/>
          </p:cNvPicPr>
          <p:nvPr/>
        </p:nvPicPr>
        <p:blipFill>
          <a:blip r:embed="rId2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3" descr="ws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5800" y="3395663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A50021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0" y="76200"/>
            <a:ext cx="9144000" cy="396875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Introduction of Artificial Intelligence</a:t>
            </a:r>
            <a:endParaRPr kumimoji="0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28600" y="457200"/>
            <a:ext cx="8610600" cy="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019300"/>
          </a:xfrm>
          <a:noFill/>
        </p:spPr>
        <p:txBody>
          <a:bodyPr/>
          <a:lstStyle>
            <a:lvl1pPr algn="ctr">
              <a:defRPr sz="3600">
                <a:solidFill>
                  <a:srgbClr val="A50021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213100"/>
            <a:ext cx="7010400" cy="18161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>
                <a:solidFill>
                  <a:schemeClr val="folHlink"/>
                </a:solidFill>
              </a:defRPr>
            </a:lvl1pPr>
          </a:lstStyle>
          <a:p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0"/>
            <a:ext cx="9144000" cy="6308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908050"/>
            <a:ext cx="42449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84588"/>
            <a:ext cx="42449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050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8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 anchor="b"/>
          <a:lstStyle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>
          <a:xfrm>
            <a:off x="250825" y="908050"/>
            <a:ext cx="8642350" cy="5400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81200" cy="360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800">
                <a:solidFill>
                  <a:srgbClr val="A50021"/>
                </a:solidFill>
                <a:ea typeface="MS PGothic" panose="020B0600070205080204" pitchFamily="34" charset="-128"/>
              </a:defRPr>
            </a:lvl1pPr>
          </a:lstStyle>
          <a:p>
            <a:pPr lvl="0" eaLnBrk="1" hangingPunct="1"/>
            <a:fld id="{9A0DB2DC-4C9A-4742-B13C-FB6460FD3503}" type="slidenum">
              <a:rPr lang="ja-JP" altLang="en-US" dirty="0">
                <a:latin typeface="Arial" panose="020B0604020202020204" pitchFamily="34" charset="0"/>
              </a:rPr>
            </a:fld>
            <a:endParaRPr lang="ja-JP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indent="176530"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69900" indent="-469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folHlink"/>
          </a:solidFill>
          <a:latin typeface="+mn-lt"/>
          <a:ea typeface="+mn-ea"/>
        </a:defRPr>
      </a:lvl2pPr>
      <a:lvl3pPr marL="1304925" indent="-395605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rgbClr val="009900"/>
          </a:solidFill>
          <a:latin typeface="+mn-lt"/>
          <a:ea typeface="+mn-ea"/>
        </a:defRPr>
      </a:lvl3pPr>
      <a:lvl4pPr marL="1694180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rgbClr val="0099CC"/>
          </a:solidFill>
          <a:latin typeface="+mn-lt"/>
          <a:ea typeface="+mn-ea"/>
        </a:defRPr>
      </a:lvl4pPr>
      <a:lvl5pPr marL="20942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rgbClr val="99CC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Microsoft/ai-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microsoft.com/office/2007/relationships/media" Target="../media/media1.m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microsoft.com/office/2007/relationships/media" Target="../media/media2.m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microsoft.com/office/2007/relationships/media" Target="../media/media3.mp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GI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5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20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21.bin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22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23.bin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4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25.bin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26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27.bin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28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29.bin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3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3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ctrTitle"/>
          </p:nvPr>
        </p:nvSpPr>
        <p:spPr>
          <a:xfrm>
            <a:off x="228600" y="1181100"/>
            <a:ext cx="8610600" cy="2019300"/>
          </a:xfrm>
        </p:spPr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第 </a:t>
            </a:r>
            <a:r>
              <a:rPr lang="en-US" altLang="zh-CN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8 </a:t>
            </a:r>
            <a:r>
              <a:rPr lang="zh-CN" altLang="en-US" sz="4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章   强化学习</a:t>
            </a:r>
            <a:endParaRPr lang="en-US" altLang="zh-CN" sz="4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  <a:cs typeface="+mj-cs"/>
            </a:endParaRPr>
          </a:p>
        </p:txBody>
      </p:sp>
      <p:sp>
        <p:nvSpPr>
          <p:cNvPr id="52227" name="Rectangle 4"/>
          <p:cNvSpPr>
            <a:spLocks noGrp="1"/>
          </p:cNvSpPr>
          <p:nvPr>
            <p:ph type="subTitle" idx="1"/>
          </p:nvPr>
        </p:nvSpPr>
        <p:spPr>
          <a:xfrm>
            <a:off x="609600" y="3505200"/>
            <a:ext cx="8230235" cy="2652395"/>
          </a:xfrm>
        </p:spPr>
        <p:txBody>
          <a:bodyPr vert="horz" wrap="square" lIns="91440" tIns="45720" rIns="91440" bIns="45720" anchor="t"/>
          <a:lstStyle/>
          <a:p>
            <a:pPr algn="l" eaLnBrk="1" hangingPunct="1">
              <a:lnSpc>
                <a:spcPct val="110000"/>
              </a:lnSpc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琥珀" panose="02010800040101010101" pitchFamily="2" charset="-122"/>
                <a:cs typeface="+mn-cs"/>
              </a:rPr>
              <a:t>教材：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        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王万良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《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人工智能导论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》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（第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版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  <a:p>
            <a:pPr algn="l"/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https://www.icourse163.org/course/ZJUT-1002694018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algn="l"/>
            <a:r>
              <a:rPr lang="zh-CN" altLang="en-US" sz="2800" b="1" dirty="0">
                <a:solidFill>
                  <a:schemeClr val="accent2"/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宋体" panose="02010600030101010101" pitchFamily="2" charset="-122"/>
              </a:rPr>
              <a:t>社区资源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：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  <a:hlinkClick r:id="rId1" action="ppaction://hlinkfile"/>
              </a:rPr>
              <a:t>https://github.com/Microsoft/ai-edu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  <a:sym typeface="宋体" panose="02010600030101010101" pitchFamily="2" charset="-122"/>
            </a:endParaRPr>
          </a:p>
          <a:p>
            <a:pPr algn="l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</a:pPr>
            <a:r>
              <a:rPr lang="zh-CN" altLang="en-US" sz="2800" b="1" dirty="0">
                <a:solidFill>
                  <a:schemeClr val="accent2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参考MOOC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：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人工智能：模型与算法（浙大 吴飞）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  <a:p>
            <a:pPr algn="l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                        人工智能与信息社会（北大 陈斌）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  <a:p>
            <a:pPr algn="l" eaLnBrk="1" hangingPunct="1">
              <a:lnSpc>
                <a:spcPct val="110000"/>
              </a:lnSpc>
              <a:spcBef>
                <a:spcPct val="40000"/>
              </a:spcBef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          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ransition advTm="375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765175"/>
            <a:ext cx="8642350" cy="5400675"/>
          </a:xfrm>
        </p:spPr>
        <p:txBody>
          <a:bodyPr/>
          <a:p>
            <a:r>
              <a:rPr lang="zh-CN" altLang="en-US"/>
              <a:t>DeepMind 就是将深度学习应用到强化学习中去的范例</a:t>
            </a:r>
            <a:endParaRPr lang="zh-CN" altLang="en-US"/>
          </a:p>
        </p:txBody>
      </p:sp>
      <p:pic>
        <p:nvPicPr>
          <p:cNvPr id="4" name="图片 3" descr="R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8145" y="1390015"/>
            <a:ext cx="7105650" cy="51054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Example: Learning to Walk</a:t>
            </a:r>
            <a:endParaRPr lang="en-US" dirty="0">
              <a:ea typeface="MS PGothic" panose="020B0600070205080204" pitchFamily="34" charset="-128"/>
            </a:endParaRP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228600" y="4229100"/>
            <a:ext cx="24003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Initial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3164555" y="4225751"/>
            <a:ext cx="260759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A Learning Trial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6264398" y="4225751"/>
            <a:ext cx="25717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After Learning [1K Trials]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5700668"/>
            <a:ext cx="6021705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4050" dirty="0">
                <a:latin typeface="Calibri" panose="020F0502020204030204" pitchFamily="34" charset="0"/>
              </a:rPr>
              <a:t>[Kohl and Stone, ICRA 2004]</a:t>
            </a:r>
            <a:endParaRPr lang="en-US" sz="4050" dirty="0">
              <a:latin typeface="Calibri" panose="020F0502020204030204" pitchFamily="34" charset="0"/>
            </a:endParaRP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2900" y="2387202"/>
            <a:ext cx="2380154" cy="178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0918" y="2387202"/>
            <a:ext cx="2617433" cy="17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0598" y="2390317"/>
            <a:ext cx="2593853" cy="176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  <a:endParaRPr lang="en-US" dirty="0"/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1223645" y="859155"/>
            <a:ext cx="6391275" cy="4358005"/>
          </a:xfrm>
        </p:spPr>
      </p:pic>
      <p:sp>
        <p:nvSpPr>
          <p:cNvPr id="4" name="TextBox 3"/>
          <p:cNvSpPr txBox="1"/>
          <p:nvPr/>
        </p:nvSpPr>
        <p:spPr>
          <a:xfrm>
            <a:off x="0" y="5486400"/>
            <a:ext cx="91440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153" y="5700256"/>
            <a:ext cx="30492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[Video: AIBO WALK – initial]</a:t>
            </a:r>
            <a:endParaRPr lang="en-US" sz="20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5700668"/>
            <a:ext cx="306514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[Kohl and Stone, ICRA 2004]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486400"/>
            <a:ext cx="91440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1009015" y="852170"/>
            <a:ext cx="6796405" cy="4634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6983" y="5690731"/>
            <a:ext cx="32677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[Video: AIBO WALK – training]</a:t>
            </a:r>
            <a:endParaRPr lang="en-US" sz="20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5691143"/>
            <a:ext cx="306514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[Kohl and Stone, ICRA 2004]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  <a:endParaRPr lang="en-US" dirty="0"/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1359535" y="993140"/>
            <a:ext cx="6589395" cy="4493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486400"/>
            <a:ext cx="91440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Finished</a:t>
            </a: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88093" y="5759946"/>
            <a:ext cx="32950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[Video: AIBO WALK – finished]</a:t>
            </a:r>
            <a:endParaRPr lang="en-US" sz="20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5700668"/>
            <a:ext cx="306514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[Kohl and Stone, ICRA 2004]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强化学习中的概念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16940"/>
            <a:ext cx="8642350" cy="5400675"/>
          </a:xfrm>
        </p:spPr>
        <p:txBody>
          <a:bodyPr/>
          <a:p>
            <a:r>
              <a:rPr lang="zh-CN" altLang="en-US" sz="2400"/>
              <a:t>智能主体（agent）</a:t>
            </a:r>
            <a:endParaRPr lang="zh-CN" altLang="en-US" sz="2400"/>
          </a:p>
          <a:p>
            <a:pPr lvl="1"/>
            <a:r>
              <a:rPr lang="zh-CN" altLang="en-US" sz="2000"/>
              <a:t>按照某种策略（policy），根据当前的状态（state）选择合适的动作（action）</a:t>
            </a:r>
            <a:endParaRPr lang="zh-CN" altLang="en-US" sz="2000"/>
          </a:p>
          <a:p>
            <a:pPr lvl="1"/>
            <a:r>
              <a:rPr lang="zh-CN" altLang="en-US" sz="2000"/>
              <a:t>状态指的是智能主体对环境的一种解释</a:t>
            </a:r>
            <a:endParaRPr lang="zh-CN" altLang="en-US" sz="2000"/>
          </a:p>
          <a:p>
            <a:pPr lvl="1"/>
            <a:r>
              <a:rPr lang="zh-CN" altLang="en-US" sz="2000"/>
              <a:t>动作反映了智能主体对环境主观能动的影响，动作带来的收益称为奖励（reward）</a:t>
            </a:r>
            <a:endParaRPr lang="zh-CN" altLang="en-US" sz="2000"/>
          </a:p>
          <a:p>
            <a:pPr lvl="1"/>
            <a:r>
              <a:rPr lang="zh-CN" altLang="en-US" sz="2000"/>
              <a:t>智能主体可能知道也可能不知道环境变化的规律</a:t>
            </a:r>
            <a:endParaRPr lang="zh-CN" altLang="en-US" sz="2000"/>
          </a:p>
          <a:p>
            <a:pPr lvl="0"/>
            <a:r>
              <a:rPr lang="zh-CN" altLang="en-US" sz="2400"/>
              <a:t>环境（environment）</a:t>
            </a:r>
            <a:endParaRPr lang="zh-CN" altLang="en-US" sz="2400"/>
          </a:p>
          <a:p>
            <a:pPr lvl="1"/>
            <a:r>
              <a:rPr lang="zh-CN" altLang="en-US" sz="1995"/>
              <a:t>系统中智能主体以外的部分</a:t>
            </a:r>
            <a:endParaRPr lang="zh-CN" altLang="en-US" sz="1995"/>
          </a:p>
          <a:p>
            <a:pPr lvl="1"/>
            <a:r>
              <a:rPr lang="zh-CN" altLang="en-US" sz="1995"/>
              <a:t>向智能主体反馈状态和奖励</a:t>
            </a:r>
            <a:endParaRPr lang="zh-CN" altLang="en-US" sz="1995"/>
          </a:p>
          <a:p>
            <a:pPr lvl="1"/>
            <a:r>
              <a:rPr lang="zh-CN" altLang="en-US" sz="1995"/>
              <a:t>按照一定的规律发生变化</a:t>
            </a:r>
            <a:endParaRPr lang="zh-CN" altLang="en-US" sz="1995"/>
          </a:p>
        </p:txBody>
      </p:sp>
      <p:graphicFrame>
        <p:nvGraphicFramePr>
          <p:cNvPr id="5" name="对象 4"/>
          <p:cNvGraphicFramePr/>
          <p:nvPr/>
        </p:nvGraphicFramePr>
        <p:xfrm>
          <a:off x="4558030" y="3839210"/>
          <a:ext cx="4064635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303520" imgH="2636520" progId="Paint.Picture">
                  <p:embed/>
                </p:oleObj>
              </mc:Choice>
              <mc:Fallback>
                <p:oleObj name="" r:id="rId1" imgW="5303520" imgH="263652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58030" y="3839210"/>
                        <a:ext cx="4064635" cy="208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机器学习的不同类型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50825" y="1365250"/>
          <a:ext cx="8642350" cy="4485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220200" imgH="4785360" progId="Paint.Picture">
                  <p:embed/>
                </p:oleObj>
              </mc:Choice>
              <mc:Fallback>
                <p:oleObj name="" r:id="rId1" imgW="9220200" imgH="47853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0825" y="1365250"/>
                        <a:ext cx="8642350" cy="4485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监督学习</a:t>
            </a:r>
            <a:r>
              <a:rPr lang="en-US" altLang="zh-CN"/>
              <a:t>vs</a:t>
            </a:r>
            <a:r>
              <a:rPr lang="zh-CN" altLang="en-US"/>
              <a:t>强化学习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835660"/>
            <a:ext cx="8642350" cy="5400675"/>
          </a:xfrm>
        </p:spPr>
        <p:txBody>
          <a:bodyPr/>
          <a:p>
            <a:r>
              <a:rPr lang="zh-CN" altLang="en-US" sz="2400"/>
              <a:t>监督学习</a:t>
            </a:r>
            <a:endParaRPr lang="zh-CN" altLang="en-US" sz="2000"/>
          </a:p>
          <a:p>
            <a:pPr lvl="1"/>
            <a:r>
              <a:rPr lang="zh-CN" altLang="en-US" sz="2000"/>
              <a:t>如果对方说”hello”，机器应该回复”Hi”;如果对方说”Bye bye”，机器应该回复”Good bye”</a:t>
            </a:r>
            <a:endParaRPr lang="zh-CN" altLang="en-US" sz="2000"/>
          </a:p>
          <a:p>
            <a:r>
              <a:rPr lang="zh-CN" altLang="en-US" sz="2400"/>
              <a:t>强化学习</a:t>
            </a:r>
            <a:endParaRPr lang="zh-CN" altLang="en-US" sz="2000"/>
          </a:p>
          <a:p>
            <a:pPr lvl="1"/>
            <a:r>
              <a:rPr lang="zh-CN" altLang="en-US" sz="2000"/>
              <a:t>机器和对方瞎说，最后获得人类怒挂电话的负反馈（滑稽）。但机器仍不知道是自己哪句                                                             话没讲对，要靠自己去弄清                                                                    楚。</a:t>
            </a:r>
            <a:endParaRPr lang="zh-CN" altLang="en-US" sz="2000"/>
          </a:p>
        </p:txBody>
      </p:sp>
      <p:pic>
        <p:nvPicPr>
          <p:cNvPr id="4" name="图片 3" descr="RL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3195" y="2880360"/>
            <a:ext cx="4796790" cy="357441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强化学习的特点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1795" y="3404235"/>
            <a:ext cx="8642350" cy="2381885"/>
          </a:xfrm>
        </p:spPr>
        <p:txBody>
          <a:bodyPr/>
          <a:p>
            <a:r>
              <a:rPr lang="zh-CN" altLang="en-US" sz="2000"/>
              <a:t>基于评估：强化学习利用环境评估当前策略，以此为依据进行优化</a:t>
            </a:r>
            <a:endParaRPr lang="zh-CN" altLang="en-US" sz="2000"/>
          </a:p>
          <a:p>
            <a:r>
              <a:rPr lang="zh-CN" altLang="en-US" sz="2000"/>
              <a:t>交互性：强化学习的数据在与环境的交互中产生</a:t>
            </a:r>
            <a:endParaRPr lang="zh-CN" altLang="en-US" sz="2000"/>
          </a:p>
          <a:p>
            <a:r>
              <a:rPr lang="zh-CN" altLang="en-US" sz="2000"/>
              <a:t>序列决策过程：智能主体在与环境的交互中需要作出一系列的决策，这些决策往往是前后关联的</a:t>
            </a:r>
            <a:endParaRPr lang="zh-CN" altLang="en-US" sz="2000"/>
          </a:p>
          <a:p>
            <a:r>
              <a:rPr lang="zh-CN" altLang="en-US" sz="2000"/>
              <a:t>注：现实中常见的强化学习问题往往还具有奖励滞后，基于采样的评估等特点</a:t>
            </a:r>
            <a:endParaRPr lang="zh-CN" altLang="en-US" sz="2000"/>
          </a:p>
        </p:txBody>
      </p:sp>
      <p:graphicFrame>
        <p:nvGraphicFramePr>
          <p:cNvPr id="4" name="对象 3"/>
          <p:cNvGraphicFramePr/>
          <p:nvPr/>
        </p:nvGraphicFramePr>
        <p:xfrm>
          <a:off x="391795" y="1006475"/>
          <a:ext cx="8500745" cy="2177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203180" imgH="1851660" progId="Paint.Picture">
                  <p:embed/>
                </p:oleObj>
              </mc:Choice>
              <mc:Fallback>
                <p:oleObj name="" r:id="rId1" imgW="10203180" imgH="18516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1795" y="1006475"/>
                        <a:ext cx="8500745" cy="2177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强化学习的特点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根据以下特点直观定位强化学习</a:t>
            </a:r>
            <a:endParaRPr lang="zh-CN" altLang="en-US"/>
          </a:p>
          <a:p>
            <a:pPr lvl="1"/>
            <a:r>
              <a:rPr lang="zh-CN" altLang="en-US"/>
              <a:t>有/无可靠的反馈信息</a:t>
            </a:r>
            <a:endParaRPr lang="zh-CN" altLang="en-US"/>
          </a:p>
          <a:p>
            <a:pPr lvl="1"/>
            <a:r>
              <a:rPr lang="zh-CN" altLang="en-US"/>
              <a:t>基于评估/基于监督信息</a:t>
            </a:r>
            <a:endParaRPr lang="zh-CN" altLang="en-US"/>
          </a:p>
          <a:p>
            <a:pPr lvl="1"/>
            <a:r>
              <a:rPr lang="zh-CN" altLang="en-US"/>
              <a:t>序列决策/单步决策</a:t>
            </a:r>
            <a:endParaRPr lang="zh-CN" altLang="en-US"/>
          </a:p>
          <a:p>
            <a:pPr lvl="1"/>
            <a:r>
              <a:rPr lang="zh-CN" altLang="en-US"/>
              <a:t>基于采样/基于穷举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4398010" y="2646045"/>
          <a:ext cx="4368800" cy="3592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903720" imgH="5128260" progId="Paint.Picture">
                  <p:embed/>
                </p:oleObj>
              </mc:Choice>
              <mc:Fallback>
                <p:oleObj name="" r:id="rId1" imgW="6903720" imgH="51282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98010" y="2646045"/>
                        <a:ext cx="4368800" cy="3592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导论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强化学习基础：试错学习理论</a:t>
            </a:r>
            <a:endParaRPr lang="zh-CN" altLang="en-US"/>
          </a:p>
          <a:p>
            <a:r>
              <a:rPr lang="zh-CN" altLang="en-US"/>
              <a:t>强化学习中策略优化与策略评估</a:t>
            </a:r>
            <a:endParaRPr lang="zh-CN" altLang="en-US"/>
          </a:p>
          <a:p>
            <a:r>
              <a:rPr lang="zh-CN" altLang="en-US"/>
              <a:t>强化学习求解：Q-Learning</a:t>
            </a:r>
            <a:endParaRPr lang="zh-CN" altLang="en-US"/>
          </a:p>
          <a:p>
            <a:r>
              <a:rPr lang="zh-CN" altLang="en-US"/>
              <a:t>深度强化学习：深度学习+强化学习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强化学习的要素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主体（agent）</a:t>
            </a:r>
            <a:endParaRPr lang="zh-CN" altLang="en-US"/>
          </a:p>
          <a:p>
            <a:pPr lvl="1"/>
            <a:r>
              <a:rPr lang="zh-CN" altLang="en-US"/>
              <a:t>负责做出决策的实体。</a:t>
            </a:r>
            <a:endParaRPr lang="zh-CN" altLang="en-US"/>
          </a:p>
          <a:p>
            <a:pPr lvl="1"/>
            <a:r>
              <a:rPr lang="zh-CN" altLang="en-US"/>
              <a:t>比如Alpha Go、人、玩flappy bird的AI</a:t>
            </a:r>
            <a:endParaRPr lang="zh-CN" altLang="en-US"/>
          </a:p>
          <a:p>
            <a:pPr lvl="0"/>
            <a:r>
              <a:rPr lang="zh-CN" altLang="en-US"/>
              <a:t>环境（environment）</a:t>
            </a:r>
            <a:endParaRPr lang="zh-CN" altLang="en-US"/>
          </a:p>
          <a:p>
            <a:pPr lvl="1"/>
            <a:r>
              <a:rPr lang="zh-CN" altLang="en-US"/>
              <a:t>主体存在于环境之中，主体的行为作用于环境，并接受环境的反馈。比如一个完整的游戏程序</a:t>
            </a:r>
            <a:endParaRPr lang="zh-CN" altLang="en-US"/>
          </a:p>
          <a:p>
            <a:pPr lvl="0"/>
            <a:r>
              <a:rPr lang="zh-CN" altLang="en-US"/>
              <a:t>状态（state）</a:t>
            </a:r>
            <a:endParaRPr lang="zh-CN" altLang="en-US"/>
          </a:p>
          <a:p>
            <a:pPr lvl="1"/>
            <a:r>
              <a:rPr lang="zh-CN" altLang="en-US"/>
              <a:t>环境的状态不断发生变化。不同时刻的棋盘状况、游戏画面各不相同。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强化学习的要素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动作（action）</a:t>
            </a:r>
            <a:endParaRPr lang="zh-CN" altLang="en-US"/>
          </a:p>
          <a:p>
            <a:pPr lvl="1"/>
            <a:r>
              <a:rPr lang="zh-CN" altLang="en-US"/>
              <a:t>主体通过执行动作来改变环境的状态。</a:t>
            </a:r>
            <a:endParaRPr lang="zh-CN" altLang="en-US"/>
          </a:p>
          <a:p>
            <a:r>
              <a:rPr lang="zh-CN" altLang="en-US"/>
              <a:t>回报（reward）</a:t>
            </a:r>
            <a:endParaRPr lang="zh-CN" altLang="en-US"/>
          </a:p>
          <a:p>
            <a:pPr lvl="1"/>
            <a:r>
              <a:rPr lang="zh-CN" altLang="en-US"/>
              <a:t>环境状态改变之后会返回主体一个回报，主体可以根据回报来判断动作的好坏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强化学习的主要流程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主体与环境不断地进行交互，产生多次尝试的经验，再利用这些经验去修改自身策略。</a:t>
            </a:r>
            <a:endParaRPr lang="zh-CN" altLang="en-US"/>
          </a:p>
          <a:p>
            <a:r>
              <a:rPr lang="zh-CN" altLang="en-US"/>
              <a:t>经过大量迭代学习，最终获得最佳策略。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2407285" y="2633980"/>
          <a:ext cx="3355340" cy="3554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352800" imgH="3550920" progId="Paint.Picture">
                  <p:embed/>
                </p:oleObj>
              </mc:Choice>
              <mc:Fallback>
                <p:oleObj name="" r:id="rId1" imgW="3352800" imgH="35509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07285" y="2633980"/>
                        <a:ext cx="3355340" cy="3554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Flappy Bird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08050"/>
            <a:ext cx="5596255" cy="5400675"/>
          </a:xfrm>
        </p:spPr>
        <p:txBody>
          <a:bodyPr/>
          <a:p>
            <a:r>
              <a:rPr lang="zh-CN" altLang="en-US"/>
              <a:t>一款2013年5月发布的游戏 ， 2014年1月，此游戏成为iTunes最受欢迎免费应用软件。</a:t>
            </a:r>
            <a:endParaRPr lang="zh-CN" altLang="en-US"/>
          </a:p>
          <a:p>
            <a:r>
              <a:rPr lang="zh-CN" altLang="en-US"/>
              <a:t>玩家操控小鸟飞行且避开绿色的管道</a:t>
            </a:r>
            <a:endParaRPr lang="zh-CN" altLang="en-US"/>
          </a:p>
          <a:p>
            <a:r>
              <a:rPr lang="zh-CN" altLang="en-US"/>
              <a:t>如果小鸟碰到了障碍物，游戏就会结束。每当小鸟飞过一组管道，玩家就会获得一分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6229985" y="979805"/>
          <a:ext cx="2577465" cy="4484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575560" imgH="4480560" progId="Paint.Picture">
                  <p:embed/>
                </p:oleObj>
              </mc:Choice>
              <mc:Fallback>
                <p:oleObj name="" r:id="rId1" imgW="2575560" imgH="44805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9985" y="979805"/>
                        <a:ext cx="2577465" cy="4484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Flappy Bird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08050"/>
            <a:ext cx="5381625" cy="5400675"/>
          </a:xfrm>
        </p:spPr>
        <p:txBody>
          <a:bodyPr/>
          <a:p>
            <a:r>
              <a:rPr lang="zh-CN" altLang="en-US"/>
              <a:t>类似人的手眼配合学习</a:t>
            </a:r>
            <a:endParaRPr lang="zh-CN" altLang="en-US"/>
          </a:p>
          <a:p>
            <a:r>
              <a:rPr lang="zh-CN" altLang="en-US"/>
              <a:t>仅通过分析游戏时的截屏图像</a:t>
            </a:r>
            <a:endParaRPr lang="zh-CN" altLang="en-US"/>
          </a:p>
          <a:p>
            <a:r>
              <a:rPr lang="zh-CN" altLang="en-US"/>
              <a:t>AI通过强化学习学会了玩Flappy Bird</a:t>
            </a:r>
            <a:endParaRPr lang="zh-CN" altLang="en-US"/>
          </a:p>
        </p:txBody>
      </p:sp>
      <p:pic>
        <p:nvPicPr>
          <p:cNvPr id="4" name="图片 3" descr="flappy_bird_d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5505" y="908050"/>
            <a:ext cx="2602865" cy="46418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8890"/>
            <a:ext cx="9144000" cy="765175"/>
          </a:xfrm>
        </p:spPr>
        <p:txBody>
          <a:bodyPr/>
          <a:p>
            <a:r>
              <a:rPr lang="zh-CN" altLang="en-US"/>
              <a:t>Flappy Bird 状态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08050"/>
            <a:ext cx="8382635" cy="5400675"/>
          </a:xfrm>
        </p:spPr>
        <p:txBody>
          <a:bodyPr/>
          <a:p>
            <a:r>
              <a:rPr lang="zh-CN" altLang="en-US"/>
              <a:t>每一帧的画面都是一个状态</a:t>
            </a:r>
            <a:endParaRPr lang="zh-CN" altLang="en-US"/>
          </a:p>
          <a:p>
            <a:r>
              <a:rPr lang="zh-CN" altLang="en-US"/>
              <a:t>对画面简化，保留AI用于学习的关键信息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741170" y="2137410"/>
          <a:ext cx="4544695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541520" imgH="3337560" progId="Paint.Picture">
                  <p:embed/>
                </p:oleObj>
              </mc:Choice>
              <mc:Fallback>
                <p:oleObj name="" r:id="rId1" imgW="4541520" imgH="33375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41170" y="2137410"/>
                        <a:ext cx="4544695" cy="334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8890"/>
            <a:ext cx="9144000" cy="765175"/>
          </a:xfrm>
        </p:spPr>
        <p:txBody>
          <a:bodyPr/>
          <a:p>
            <a:r>
              <a:rPr lang="zh-CN" altLang="en-US"/>
              <a:t>Flappy Bird 动作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08050"/>
            <a:ext cx="8382635" cy="5400675"/>
          </a:xfrm>
        </p:spPr>
        <p:txBody>
          <a:bodyPr/>
          <a:p>
            <a:r>
              <a:rPr lang="zh-CN" altLang="en-US"/>
              <a:t>每个状态下都有两个可选择的动作</a:t>
            </a:r>
            <a:endParaRPr lang="zh-CN" altLang="en-US"/>
          </a:p>
          <a:p>
            <a:r>
              <a:rPr lang="zh-CN" altLang="en-US"/>
              <a:t>让鸟往上跳 or 什么都不做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1875790" y="2362200"/>
          <a:ext cx="4346575" cy="3141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43400" imgH="3139440" progId="Paint.Picture">
                  <p:embed/>
                </p:oleObj>
              </mc:Choice>
              <mc:Fallback>
                <p:oleObj name="" r:id="rId1" imgW="4343400" imgH="313944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75790" y="2362200"/>
                        <a:ext cx="4346575" cy="3141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8890"/>
            <a:ext cx="9144000" cy="765175"/>
          </a:xfrm>
        </p:spPr>
        <p:txBody>
          <a:bodyPr/>
          <a:p>
            <a:r>
              <a:rPr lang="zh-CN" altLang="en-US"/>
              <a:t>Flappy Bird 动作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08050"/>
            <a:ext cx="8382635" cy="5400675"/>
          </a:xfrm>
        </p:spPr>
        <p:txBody>
          <a:bodyPr/>
          <a:p>
            <a:r>
              <a:rPr lang="zh-CN" altLang="en-US"/>
              <a:t>不同的动作会产生不同的新状态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41780" y="1800860"/>
          <a:ext cx="5285105" cy="325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280660" imgH="3253740" progId="Paint.Picture">
                  <p:embed/>
                </p:oleObj>
              </mc:Choice>
              <mc:Fallback>
                <p:oleObj name="" r:id="rId1" imgW="5280660" imgH="32537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1780" y="1800860"/>
                        <a:ext cx="5285105" cy="325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8890"/>
            <a:ext cx="9144000" cy="765175"/>
          </a:xfrm>
        </p:spPr>
        <p:txBody>
          <a:bodyPr/>
          <a:p>
            <a:r>
              <a:rPr lang="zh-CN" altLang="en-US"/>
              <a:t>Flappy Bird 回报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08050"/>
            <a:ext cx="8382635" cy="5400675"/>
          </a:xfrm>
        </p:spPr>
        <p:txBody>
          <a:bodyPr/>
          <a:p>
            <a:r>
              <a:rPr lang="zh-CN" altLang="en-US"/>
              <a:t>主体在得到环境给的新状态时也会得到一个回报。简单情况下活着是1，死了是0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1644650" y="2059305"/>
          <a:ext cx="4827270" cy="3622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23460" imgH="3619500" progId="Paint.Picture">
                  <p:embed/>
                </p:oleObj>
              </mc:Choice>
              <mc:Fallback>
                <p:oleObj name="" r:id="rId1" imgW="4823460" imgH="36195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44650" y="2059305"/>
                        <a:ext cx="4827270" cy="3622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899160"/>
            <a:ext cx="8642350" cy="5400675"/>
          </a:xfrm>
        </p:spPr>
        <p:txBody>
          <a:bodyPr/>
          <a:p>
            <a:r>
              <a:rPr lang="zh-CN" altLang="en-US"/>
              <a:t>Agent学习的目标就是使得期望的回报（reward）最大化</a:t>
            </a:r>
            <a:endParaRPr lang="zh-CN" altLang="en-US"/>
          </a:p>
          <a:p>
            <a:pPr lvl="1"/>
            <a:r>
              <a:rPr lang="zh-CN" altLang="en-US"/>
              <a:t>对Alphago来说，Observation就是19×19的一个棋盘，于是它落下一黑子：</a:t>
            </a:r>
            <a:endParaRPr lang="zh-CN" altLang="en-US"/>
          </a:p>
        </p:txBody>
      </p:sp>
      <p:pic>
        <p:nvPicPr>
          <p:cNvPr id="4" name="图片 3" descr="R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0" y="2851150"/>
            <a:ext cx="4628515" cy="344868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试错学习与强化学习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爱德华·桑代克</a:t>
            </a:r>
            <a:endParaRPr lang="zh-CN" altLang="en-US"/>
          </a:p>
          <a:p>
            <a:pPr lvl="1"/>
            <a:r>
              <a:rPr lang="zh-CN" altLang="en-US"/>
              <a:t>美国心理学家</a:t>
            </a:r>
            <a:endParaRPr lang="zh-CN" altLang="en-US"/>
          </a:p>
          <a:p>
            <a:pPr lvl="1"/>
            <a:r>
              <a:rPr lang="zh-CN" altLang="en-US"/>
              <a:t>现代教育心理学之父</a:t>
            </a:r>
            <a:endParaRPr lang="zh-CN" altLang="en-US"/>
          </a:p>
          <a:p>
            <a:pPr lvl="1"/>
            <a:r>
              <a:rPr lang="zh-CN" altLang="en-US"/>
              <a:t>心理学行为主义的代表人物之一</a:t>
            </a:r>
            <a:endParaRPr lang="zh-CN" altLang="en-US"/>
          </a:p>
          <a:p>
            <a:pPr lvl="1"/>
            <a:r>
              <a:rPr lang="zh-CN" altLang="en-US"/>
              <a:t>提出试错式学习理论</a:t>
            </a:r>
            <a:endParaRPr lang="zh-CN" altLang="en-US"/>
          </a:p>
        </p:txBody>
      </p:sp>
      <p:graphicFrame>
        <p:nvGraphicFramePr>
          <p:cNvPr id="10" name="对象 9"/>
          <p:cNvGraphicFramePr/>
          <p:nvPr/>
        </p:nvGraphicFramePr>
        <p:xfrm>
          <a:off x="6172835" y="1000125"/>
          <a:ext cx="2295525" cy="287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2293620" imgH="2872740" progId="Paint.Picture">
                  <p:embed/>
                </p:oleObj>
              </mc:Choice>
              <mc:Fallback>
                <p:oleObj name="" r:id="rId1" imgW="2293620" imgH="287274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72835" y="1000125"/>
                        <a:ext cx="2295525" cy="2875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899160"/>
            <a:ext cx="8642350" cy="5400675"/>
          </a:xfrm>
        </p:spPr>
        <p:txBody>
          <a:bodyPr/>
          <a:p>
            <a:r>
              <a:rPr lang="zh-CN" altLang="en-US"/>
              <a:t>然后对手下了一个白子，Alphago观察到一个新Observation（有两颗棋子的），再下一颗黑子：</a:t>
            </a:r>
            <a:endParaRPr lang="zh-CN" altLang="en-US"/>
          </a:p>
        </p:txBody>
      </p:sp>
      <p:pic>
        <p:nvPicPr>
          <p:cNvPr id="5" name="图片 4" descr="RL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1155" y="2036445"/>
            <a:ext cx="5360670" cy="401828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从状态集（所有可能出现的状态）到动作集（所有可能采取的动作）的一个对应关系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2044700" y="2113280"/>
          <a:ext cx="4370070" cy="342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366260" imgH="3421380" progId="Paint.Picture">
                  <p:embed/>
                </p:oleObj>
              </mc:Choice>
              <mc:Fallback>
                <p:oleObj name="" r:id="rId1" imgW="4366260" imgH="342138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44700" y="2113280"/>
                        <a:ext cx="4370070" cy="3423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目标：求得最佳策略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与手写数字识别不同，在强化学习中我们不关心把当前的状态分为什么类型，而是关心它能否执行最佳动作。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判断状态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状态值函数V</a:t>
            </a:r>
            <a:endParaRPr lang="zh-CN" altLang="en-US"/>
          </a:p>
          <a:p>
            <a:pPr lvl="1"/>
            <a:r>
              <a:rPr lang="zh-CN" altLang="en-US"/>
              <a:t>只和状态相关，用于对某个局面状态进行估值。</a:t>
            </a:r>
            <a:endParaRPr lang="zh-CN" altLang="en-US"/>
          </a:p>
          <a:p>
            <a:r>
              <a:rPr lang="zh-CN" altLang="en-US"/>
              <a:t>状态动作函数Q</a:t>
            </a:r>
            <a:endParaRPr lang="zh-CN" altLang="en-US"/>
          </a:p>
          <a:p>
            <a:pPr lvl="1"/>
            <a:r>
              <a:rPr lang="zh-CN" altLang="en-US"/>
              <a:t>和状态以及在该状态下采取的动作相关，用于对某个局面状态下采取某个动作进行估值。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Q-Learning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强化学习中一种常用算法</a:t>
            </a:r>
            <a:endParaRPr lang="zh-CN" altLang="en-US"/>
          </a:p>
          <a:p>
            <a:r>
              <a:rPr lang="zh-CN" altLang="en-US"/>
              <a:t>基于状态动作函数Q，如果知道了某一状态下每个动作的估值，那么就可以选择估值最好的一个动作去执行了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简单的Q函数表（Q-Table）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Q函数表中行表示状态，列表示动作，表中的值表示特定状态下执行某动作的评估值Q</a:t>
            </a:r>
            <a:endParaRPr lang="zh-CN" altLang="en-US"/>
          </a:p>
          <a:p>
            <a:r>
              <a:rPr lang="zh-CN" altLang="en-US"/>
              <a:t>主体通过不断更新并查找该表，找到当前状态回报最高的动作执行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659255" y="3208020"/>
          <a:ext cx="5589905" cy="188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85460" imgH="1882140" progId="Paint.Picture">
                  <p:embed/>
                </p:oleObj>
              </mc:Choice>
              <mc:Fallback>
                <p:oleObj name="" r:id="rId1" imgW="5585460" imgH="18821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9255" y="3208020"/>
                        <a:ext cx="5589905" cy="1883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简单的Q函数表（Q-Table）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16940"/>
            <a:ext cx="8642350" cy="5400675"/>
          </a:xfrm>
        </p:spPr>
        <p:txBody>
          <a:bodyPr/>
          <a:p>
            <a:r>
              <a:rPr lang="zh-CN" altLang="en-US"/>
              <a:t>示例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某个策略的Q函数表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1969770" y="1086485"/>
          <a:ext cx="2752725" cy="189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750820" imgH="1889760" progId="Paint.Picture">
                  <p:embed/>
                </p:oleObj>
              </mc:Choice>
              <mc:Fallback>
                <p:oleObj name="" r:id="rId1" imgW="2750820" imgH="188976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69770" y="1086485"/>
                        <a:ext cx="2752725" cy="189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067810" y="3438525"/>
          <a:ext cx="4415790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4411980" imgH="2484120" progId="Paint.Picture">
                  <p:embed/>
                </p:oleObj>
              </mc:Choice>
              <mc:Fallback>
                <p:oleObj name="" r:id="rId3" imgW="4411980" imgH="248412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7810" y="3438525"/>
                        <a:ext cx="4415790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基于神经网络计算Q函数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对于复杂的状态，无法用表格表示，可使用神经网络对Q函数进行建模，其输入为状态，输出为各个动作的评估值。还是选取最高的动作执行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04950" y="2696210"/>
          <a:ext cx="5719445" cy="2402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715000" imgH="2400300" progId="Paint.Picture">
                  <p:embed/>
                </p:oleObj>
              </mc:Choice>
              <mc:Fallback>
                <p:oleObj name="" r:id="rId1" imgW="5715000" imgH="2400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4950" y="2696210"/>
                        <a:ext cx="5719445" cy="2402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ε</a:t>
            </a:r>
            <a:r>
              <a:rPr lang="en-US" altLang="zh-CN">
                <a:sym typeface="+mn-ea"/>
              </a:rPr>
              <a:t>-greedy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智能主体的策略（即按照动作-价值函数选择反馈最大的行为）始终不变，因此与环境交互的轨迹是固定的</a:t>
            </a:r>
            <a:endParaRPr lang="zh-CN" altLang="en-US"/>
          </a:p>
          <a:p>
            <a:pPr lvl="1"/>
            <a:r>
              <a:rPr lang="zh-CN" altLang="en-US"/>
              <a:t>外力：缺乏推动智能主体改变策略的外在因素</a:t>
            </a:r>
            <a:endParaRPr lang="zh-CN" altLang="en-US"/>
          </a:p>
          <a:p>
            <a:pPr lvl="1"/>
            <a:r>
              <a:rPr lang="zh-CN" altLang="en-US"/>
              <a:t>内因：智能主体缺乏从内部改变策略的动力</a:t>
            </a:r>
            <a:endParaRPr lang="zh-CN" altLang="en-US"/>
          </a:p>
          <a:p>
            <a:pPr lvl="0"/>
            <a:r>
              <a:rPr lang="zh-CN" altLang="en-US"/>
              <a:t>智能主体的“创新精神”：</a:t>
            </a:r>
            <a:endParaRPr lang="zh-CN" altLang="en-US"/>
          </a:p>
          <a:p>
            <a:pPr lvl="1"/>
            <a:r>
              <a:rPr lang="zh-CN" altLang="en-US"/>
              <a:t>根据目前已知的最优策略来选择动作，被称为</a:t>
            </a:r>
            <a:r>
              <a:rPr lang="zh-CN" altLang="en-US">
                <a:solidFill>
                  <a:srgbClr val="FF0000"/>
                </a:solidFill>
              </a:rPr>
              <a:t>开发</a:t>
            </a:r>
            <a:r>
              <a:rPr lang="zh-CN" altLang="en-US"/>
              <a:t>（exploitation）</a:t>
            </a:r>
            <a:endParaRPr lang="zh-CN" altLang="en-US"/>
          </a:p>
          <a:p>
            <a:pPr lvl="1"/>
            <a:r>
              <a:rPr lang="zh-CN" altLang="en-US"/>
              <a:t>不根据当前策略而去尝试未知的动作被称为</a:t>
            </a:r>
            <a:r>
              <a:rPr lang="zh-CN" altLang="en-US">
                <a:solidFill>
                  <a:srgbClr val="FF0000"/>
                </a:solidFill>
              </a:rPr>
              <a:t>探索</a:t>
            </a:r>
            <a:r>
              <a:rPr lang="zh-CN" altLang="en-US"/>
              <a:t>（exploration）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/>
              <a:t>-greedy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探索（Exploration）</a:t>
            </a:r>
            <a:endParaRPr lang="zh-CN" altLang="en-US"/>
          </a:p>
          <a:p>
            <a:pPr lvl="1"/>
            <a:r>
              <a:rPr lang="zh-CN" altLang="en-US"/>
              <a:t>为了更好地学习最佳Q函数而尝试各种情况</a:t>
            </a:r>
            <a:endParaRPr lang="zh-CN" altLang="en-US"/>
          </a:p>
          <a:p>
            <a:pPr lvl="1"/>
            <a:r>
              <a:rPr lang="zh-CN" altLang="en-US"/>
              <a:t>也就是说，应该选择与当前不同的其它动作</a:t>
            </a:r>
            <a:endParaRPr lang="zh-CN" altLang="en-US"/>
          </a:p>
          <a:p>
            <a:pPr lvl="0"/>
            <a:r>
              <a:rPr lang="zh-CN" altLang="en-US"/>
              <a:t>开发（Exploitation）</a:t>
            </a:r>
            <a:endParaRPr lang="zh-CN" altLang="en-US"/>
          </a:p>
          <a:p>
            <a:pPr lvl="1"/>
            <a:r>
              <a:rPr lang="zh-CN" altLang="en-US"/>
              <a:t>直接选择当前认为最佳的动作</a:t>
            </a:r>
            <a:endParaRPr lang="zh-CN" altLang="en-US"/>
          </a:p>
          <a:p>
            <a:pPr lvl="1"/>
            <a:r>
              <a:rPr lang="zh-CN" altLang="en-US"/>
              <a:t>再进一步修改新状态下的Q值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试错学习与强化学习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机关盒子（puzzle box）</a:t>
            </a:r>
            <a:endParaRPr lang="zh-CN" altLang="en-US"/>
          </a:p>
          <a:p>
            <a:pPr lvl="1"/>
            <a:r>
              <a:rPr lang="zh-CN" altLang="en-US"/>
              <a:t>将饿猫关入此笼中，笼中放一条鱼，饿猫急于冲出笼门去吃笼外鱼，但是要想打开笼门，饿猫必须一气完成若干个机关。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2395220" y="2944495"/>
          <a:ext cx="4354195" cy="295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351020" imgH="2948940" progId="Paint.Picture">
                  <p:embed/>
                </p:oleObj>
              </mc:Choice>
              <mc:Fallback>
                <p:oleObj name="" r:id="rId1" imgW="4351020" imgH="29489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95220" y="2944495"/>
                        <a:ext cx="4354195" cy="295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/>
              <a:t>-greedy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从零开始</a:t>
            </a:r>
            <a:endParaRPr lang="zh-CN" altLang="en-US"/>
          </a:p>
          <a:p>
            <a:pPr lvl="1"/>
            <a:r>
              <a:rPr lang="zh-CN" altLang="en-US"/>
              <a:t>刚开始时并不知道正确的策略以及Q函数应该是多少</a:t>
            </a:r>
            <a:endParaRPr lang="zh-CN" altLang="en-US"/>
          </a:p>
          <a:p>
            <a:pPr lvl="1"/>
            <a:r>
              <a:rPr lang="zh-CN" altLang="en-US"/>
              <a:t>初始化一个随机Q函数，从零开始不断学习</a:t>
            </a:r>
            <a:endParaRPr lang="zh-CN" altLang="en-US"/>
          </a:p>
          <a:p>
            <a:pPr lvl="0"/>
            <a:r>
              <a:rPr lang="zh-CN" altLang="en-US"/>
              <a:t>如何尝试</a:t>
            </a:r>
            <a:endParaRPr lang="zh-CN" altLang="en-US"/>
          </a:p>
          <a:p>
            <a:pPr lvl="1"/>
            <a:r>
              <a:rPr lang="zh-CN" altLang="en-US"/>
              <a:t>在Q函数不够准确的时候，每次尝试该如何选择动作？</a:t>
            </a:r>
            <a:endParaRPr lang="zh-CN" altLang="en-US"/>
          </a:p>
          <a:p>
            <a:pPr lvl="1"/>
            <a:r>
              <a:rPr lang="zh-CN" altLang="en-US"/>
              <a:t>涉及到</a:t>
            </a:r>
            <a:r>
              <a:rPr lang="zh-CN" altLang="en-US">
                <a:solidFill>
                  <a:srgbClr val="FF0000"/>
                </a:solidFill>
              </a:rPr>
              <a:t>探索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开发</a:t>
            </a:r>
            <a:r>
              <a:rPr lang="zh-CN" altLang="en-US"/>
              <a:t>两者的平衡</a:t>
            </a:r>
            <a:endParaRPr lang="zh-CN" altLang="en-US"/>
          </a:p>
          <a:p>
            <a:pPr lvl="2"/>
            <a:r>
              <a:rPr lang="zh-CN" altLang="en-US"/>
              <a:t>只开发而不探索     </a:t>
            </a:r>
            <a:endParaRPr lang="zh-CN" altLang="en-US"/>
          </a:p>
          <a:p>
            <a:pPr lvl="2"/>
            <a:r>
              <a:rPr lang="zh-CN" altLang="en-US"/>
              <a:t>只探索而不开发（则训练过程完全没有意义）</a:t>
            </a:r>
            <a:endParaRPr lang="zh-CN" altLang="en-US"/>
          </a:p>
          <a:p>
            <a:pPr lvl="2"/>
            <a:r>
              <a:rPr lang="zh-CN" altLang="en-US"/>
              <a:t>大体上开发，偶尔探索</a:t>
            </a:r>
            <a:endParaRPr lang="zh-CN" altLang="en-US"/>
          </a:p>
        </p:txBody>
      </p:sp>
      <p:sp>
        <p:nvSpPr>
          <p:cNvPr id="6" name="乘号 5"/>
          <p:cNvSpPr/>
          <p:nvPr/>
        </p:nvSpPr>
        <p:spPr>
          <a:xfrm>
            <a:off x="4038600" y="4038600"/>
            <a:ext cx="381000" cy="3048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乘号 6"/>
          <p:cNvSpPr/>
          <p:nvPr/>
        </p:nvSpPr>
        <p:spPr>
          <a:xfrm>
            <a:off x="7848600" y="4495800"/>
            <a:ext cx="304800" cy="30988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92700" y="4805680"/>
            <a:ext cx="349885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Arial" panose="020B0604020202020204" pitchFamily="34" charset="0"/>
              </a:rPr>
              <a:t>√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/>
              <a:t>-greedy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探索与开发</a:t>
            </a:r>
            <a:endParaRPr lang="zh-CN" altLang="en-US"/>
          </a:p>
          <a:p>
            <a:pPr lvl="1"/>
            <a:r>
              <a:rPr lang="zh-CN" altLang="en-US"/>
              <a:t>探索：随机的生成一个动作</a:t>
            </a:r>
            <a:endParaRPr lang="zh-CN" altLang="en-US"/>
          </a:p>
          <a:p>
            <a:pPr lvl="2"/>
            <a:r>
              <a:rPr lang="zh-CN" altLang="en-US"/>
              <a:t>探索未知的动作会产生的效果，有利于更新Q值，获得更好的策略。</a:t>
            </a:r>
            <a:endParaRPr lang="zh-CN" altLang="en-US"/>
          </a:p>
          <a:p>
            <a:pPr lvl="1"/>
            <a:r>
              <a:rPr lang="zh-CN" altLang="en-US"/>
              <a:t>开发：根据当前的Q值计算出一个最优的动作（greedy）</a:t>
            </a:r>
            <a:endParaRPr lang="zh-CN" altLang="en-US"/>
          </a:p>
          <a:p>
            <a:pPr lvl="2"/>
            <a:r>
              <a:rPr lang="zh-CN" altLang="en-US"/>
              <a:t>相对来说就不好更新出更好的Q值，但可以得到更好的测试效果用于判断算法是否有效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/>
              <a:t>-greedy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一种简单的平衡探索与开发的策略</a:t>
            </a:r>
            <a:endParaRPr lang="zh-CN" altLang="en-US"/>
          </a:p>
          <a:p>
            <a:r>
              <a:rPr lang="zh-CN" altLang="en-US"/>
              <a:t>有ε概率选取一个随机动作，剩下的情况依然选取Q值最大的动作。</a:t>
            </a:r>
            <a:endParaRPr lang="zh-CN" altLang="en-US"/>
          </a:p>
          <a:p>
            <a:pPr lvl="1"/>
            <a:r>
              <a:rPr lang="zh-CN" altLang="en-US"/>
              <a:t>ε一般是一个很小的值，表示不断尝试的趋势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e-greedy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可以更改ε的值从而得到不同的探索和开发的比例</a:t>
            </a:r>
            <a:endParaRPr lang="zh-CN" altLang="en-US"/>
          </a:p>
          <a:p>
            <a:pPr lvl="1"/>
            <a:r>
              <a:rPr lang="zh-CN" altLang="en-US"/>
              <a:t>通常在刚开始学习时，可以稍微调大（0.01）</a:t>
            </a:r>
            <a:endParaRPr lang="zh-CN" altLang="en-US"/>
          </a:p>
          <a:p>
            <a:pPr lvl="1"/>
            <a:r>
              <a:rPr lang="zh-CN" altLang="en-US"/>
              <a:t>在Q函数逐渐优化后，可以调小（0.001）</a:t>
            </a:r>
            <a:endParaRPr lang="zh-CN" altLang="en-US"/>
          </a:p>
          <a:p>
            <a:pPr lvl="1"/>
            <a:r>
              <a:rPr lang="zh-CN" altLang="en-US"/>
              <a:t>甚至可以直接设为0，不再探索。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学习流程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初始化Q函数</a:t>
            </a:r>
            <a:endParaRPr lang="zh-CN" altLang="en-US"/>
          </a:p>
          <a:p>
            <a:r>
              <a:rPr lang="zh-CN" altLang="en-US"/>
              <a:t>不断重复每一局游戏</a:t>
            </a:r>
            <a:endParaRPr lang="zh-CN" altLang="en-US"/>
          </a:p>
          <a:p>
            <a:pPr lvl="1"/>
            <a:r>
              <a:rPr lang="zh-CN" altLang="en-US"/>
              <a:t>选择动作</a:t>
            </a:r>
            <a:endParaRPr lang="zh-CN" altLang="en-US"/>
          </a:p>
          <a:p>
            <a:pPr lvl="1"/>
            <a:r>
              <a:rPr lang="zh-CN" altLang="en-US"/>
              <a:t>得到回报</a:t>
            </a:r>
            <a:endParaRPr lang="zh-CN" altLang="en-US"/>
          </a:p>
          <a:p>
            <a:pPr lvl="1"/>
            <a:r>
              <a:rPr lang="zh-CN" altLang="en-US"/>
              <a:t>更新Q函数</a:t>
            </a:r>
            <a:endParaRPr lang="zh-CN" altLang="en-US"/>
          </a:p>
          <a:p>
            <a:r>
              <a:rPr lang="zh-CN" altLang="en-US"/>
              <a:t>最终得到一个好的Q函数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5969635" y="908050"/>
          <a:ext cx="2592705" cy="325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590800" imgH="3253740" progId="Paint.Picture">
                  <p:embed/>
                </p:oleObj>
              </mc:Choice>
              <mc:Fallback>
                <p:oleObj name="" r:id="rId1" imgW="2590800" imgH="32537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69635" y="908050"/>
                        <a:ext cx="2592705" cy="325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动作-状态序列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每一局游戏都是一个动作状态序列</a:t>
            </a:r>
            <a:endParaRPr lang="zh-CN" altLang="en-US"/>
          </a:p>
          <a:p>
            <a:r>
              <a:rPr lang="zh-CN" altLang="en-US"/>
              <a:t>下一个状态只和当前的状态+动作有关（马尔可夫性质）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884680" y="2606675"/>
          <a:ext cx="5139690" cy="2707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135880" imgH="2705100" progId="Paint.Picture">
                  <p:embed/>
                </p:oleObj>
              </mc:Choice>
              <mc:Fallback>
                <p:oleObj name="" r:id="rId1" imgW="5135880" imgH="27051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4680" y="2606675"/>
                        <a:ext cx="5139690" cy="2707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长期回报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除了试错式搜索之外，强化学习的另一个重要的特点是回报的滞后性。</a:t>
            </a:r>
            <a:endParaRPr lang="zh-CN" altLang="en-US"/>
          </a:p>
          <a:p>
            <a:r>
              <a:rPr lang="zh-CN" altLang="en-US"/>
              <a:t>当前状态下的动作所产生的回报不仅取决于下一个状态，还取决于整个序列之后的每一个状态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927225" y="3174365"/>
          <a:ext cx="4911090" cy="211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907280" imgH="2110740" progId="Paint.Picture">
                  <p:embed/>
                </p:oleObj>
              </mc:Choice>
              <mc:Fallback>
                <p:oleObj name="" r:id="rId1" imgW="4907280" imgH="21107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7225" y="3174365"/>
                        <a:ext cx="4911090" cy="2112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回报率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当前的动作对下一状态的影响是最直接的，对后续状态影响没那么直接</a:t>
            </a:r>
            <a:endParaRPr lang="zh-CN" altLang="en-US"/>
          </a:p>
          <a:p>
            <a:r>
              <a:rPr lang="zh-CN" altLang="en-US"/>
              <a:t>某些动作产生的当前回报值比较高，但从长远来看，可能并没有那么高</a:t>
            </a:r>
            <a:endParaRPr lang="zh-CN" altLang="en-US"/>
          </a:p>
          <a:p>
            <a:r>
              <a:rPr lang="zh-CN" altLang="en-US"/>
              <a:t> 因此我们用一个回报率来平衡下一状态回报和更远状态回报。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8290" y="4319270"/>
          <a:ext cx="5864225" cy="922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59780" imgH="922020" progId="Paint.Picture">
                  <p:embed/>
                </p:oleObj>
              </mc:Choice>
              <mc:Fallback>
                <p:oleObj name="" r:id="rId1" imgW="5859780" imgH="9220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8290" y="4319270"/>
                        <a:ext cx="5864225" cy="922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回报函数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每一次游戏会产生不同的状态动作序列，即每一次对后续状态的回报计算都不相同</a:t>
            </a:r>
            <a:endParaRPr lang="zh-CN" altLang="en-US"/>
          </a:p>
          <a:p>
            <a:r>
              <a:rPr lang="zh-CN" altLang="en-US"/>
              <a:t>我们用后续状态的期望，即所有之后的序列的回报平均值作为回报函数</a:t>
            </a:r>
            <a:endParaRPr lang="zh-CN" altLang="en-US"/>
          </a:p>
          <a:p>
            <a:r>
              <a:rPr lang="zh-CN" altLang="en-US"/>
              <a:t> 回报函数值就是Q值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42415" y="3715385"/>
          <a:ext cx="5445125" cy="131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440680" imgH="1318260" progId="Paint.Picture">
                  <p:embed/>
                </p:oleObj>
              </mc:Choice>
              <mc:Fallback>
                <p:oleObj name="" r:id="rId1" imgW="5440680" imgH="13182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2415" y="3715385"/>
                        <a:ext cx="5445125" cy="1319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学习过程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每完成一局之后，就持续更新Q函数</a:t>
            </a:r>
            <a:endParaRPr lang="zh-CN" altLang="en-US"/>
          </a:p>
          <a:p>
            <a:r>
              <a:rPr lang="zh-CN" altLang="en-US"/>
              <a:t>完成的局数越多，更新的次数就越多，结果也越准确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2176780" y="2381250"/>
          <a:ext cx="4484370" cy="279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480560" imgH="2796540" progId="Paint.Picture">
                  <p:embed/>
                </p:oleObj>
              </mc:Choice>
              <mc:Fallback>
                <p:oleObj name="" r:id="rId1" imgW="4480560" imgH="27965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76780" y="2381250"/>
                        <a:ext cx="4484370" cy="279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试错学习与强化学习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效果律（law of effect）</a:t>
            </a:r>
            <a:endParaRPr lang="zh-CN" altLang="en-US"/>
          </a:p>
          <a:p>
            <a:pPr lvl="1"/>
            <a:r>
              <a:rPr lang="zh-CN" altLang="en-US"/>
              <a:t>紧接着有利后果的行为更有可能再次发生。</a:t>
            </a:r>
            <a:endParaRPr lang="zh-CN" altLang="en-US"/>
          </a:p>
          <a:p>
            <a:pPr lvl="2"/>
            <a:r>
              <a:rPr lang="zh-CN" altLang="en-US"/>
              <a:t>被老师称赞的工作或行为，你会继续保持。</a:t>
            </a:r>
            <a:endParaRPr lang="zh-CN" altLang="en-US"/>
          </a:p>
          <a:p>
            <a:pPr lvl="1"/>
            <a:r>
              <a:rPr lang="zh-CN" altLang="en-US"/>
              <a:t>不良后果的行为不太可能再次发生。</a:t>
            </a:r>
            <a:endParaRPr lang="zh-CN" altLang="en-US"/>
          </a:p>
          <a:p>
            <a:pPr lvl="2"/>
            <a:r>
              <a:rPr lang="zh-CN" altLang="en-US"/>
              <a:t>如果你上课迟到并错过重要内容，之后就会吸取教训。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学习率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既要利用好已经学好的值，也要善于学习新的值</a:t>
            </a:r>
            <a:endParaRPr lang="zh-CN" altLang="en-US"/>
          </a:p>
          <a:p>
            <a:r>
              <a:rPr lang="zh-CN" altLang="en-US"/>
              <a:t>这两者就通过学习率来平衡，一开始学习率可以大一些，最后稳定时学习率可以小一些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290320" y="2684145"/>
          <a:ext cx="6238240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233160" imgH="2766060" progId="Paint.Picture">
                  <p:embed/>
                </p:oleObj>
              </mc:Choice>
              <mc:Fallback>
                <p:oleObj name="" r:id="rId1" imgW="6233160" imgH="27660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90320" y="2684145"/>
                        <a:ext cx="6238240" cy="276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熟能生巧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通过上述公式学习，在足够多的尝试之后，AI所学到的状态动作值函数Q就能够达到一个较优的结果</a:t>
            </a:r>
            <a:endParaRPr lang="zh-CN" altLang="en-US"/>
          </a:p>
          <a:p>
            <a:r>
              <a:rPr lang="zh-CN" altLang="en-US"/>
              <a:t>再根据这个Q函数来选择动作，就 “熟能生巧”了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3004820" y="2605405"/>
          <a:ext cx="2737485" cy="283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735580" imgH="2834640" progId="Paint.Picture">
                  <p:embed/>
                </p:oleObj>
              </mc:Choice>
              <mc:Fallback>
                <p:oleObj name="" r:id="rId1" imgW="2735580" imgH="28346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4820" y="2605405"/>
                        <a:ext cx="2737485" cy="283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Q学习算法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Q学习算法是一种用来解决马尔可夫决策过程中最优化问题的方法。</a:t>
            </a:r>
            <a:endParaRPr lang="zh-CN" altLang="en-US"/>
          </a:p>
          <a:p>
            <a:r>
              <a:rPr lang="zh-CN" altLang="en-US"/>
              <a:t>Q学习算法最大的特点是它具有选择瞬时奖励和延迟奖励的能力。</a:t>
            </a:r>
            <a:endParaRPr lang="zh-CN" altLang="en-US"/>
          </a:p>
          <a:p>
            <a:pPr lvl="1"/>
            <a:r>
              <a:rPr lang="zh-CN" altLang="en-US"/>
              <a:t>在每一步中，agent通过观察状态s的向量，然后选择并执行行动a，随着状态从s转移到s</a:t>
            </a:r>
            <a:r>
              <a:rPr lang="en-US" altLang="zh-CN"/>
              <a:t>‘</a:t>
            </a:r>
            <a:r>
              <a:rPr lang="zh-CN" altLang="en-US"/>
              <a:t>，agent能够收到一个强化值r（s， a）。</a:t>
            </a:r>
            <a:endParaRPr lang="zh-CN" altLang="en-US"/>
          </a:p>
          <a:p>
            <a:pPr lvl="1"/>
            <a:r>
              <a:rPr lang="zh-CN" altLang="en-US"/>
              <a:t>训练的目标是发现一条行动的路径，从而使得整个过程强化值的和最大，也就是从起点到终点间的一条最短路径。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Q学习算法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Q学习算法的转移规则表示为以下形式：</a:t>
            </a:r>
            <a:endParaRPr lang="zh-CN" altLang="en-US"/>
          </a:p>
          <a:p>
            <a:pPr lvl="1"/>
            <a:r>
              <a:rPr lang="zh-CN" altLang="en-US"/>
              <a:t>Q (state， action) = R(state， action) + gamma * Max[Q(next state， all actions)]</a:t>
            </a:r>
            <a:endParaRPr lang="zh-CN" altLang="en-US"/>
          </a:p>
          <a:p>
            <a:pPr lvl="2"/>
            <a:r>
              <a:rPr lang="zh-CN" altLang="en-US"/>
              <a:t>参数gamma的范围是[0，1]，从而保证结果收敛。</a:t>
            </a:r>
            <a:endParaRPr lang="zh-CN" altLang="en-US"/>
          </a:p>
          <a:p>
            <a:pPr lvl="2"/>
            <a:r>
              <a:rPr lang="zh-CN" altLang="en-US"/>
              <a:t>如果gamma更接近0，agent趋向于只考虑瞬时奖励值，反之如果更接近1，则agent为延迟奖励赋予更大的权重，更侧重于延迟奖励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Q学习算法的步骤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设置gamma以及环境奖励矩阵R；</a:t>
            </a:r>
            <a:endParaRPr lang="zh-CN" altLang="en-US"/>
          </a:p>
          <a:p>
            <a:r>
              <a:rPr lang="zh-CN" altLang="en-US"/>
              <a:t>将矩阵Q初始化为0；</a:t>
            </a:r>
            <a:endParaRPr lang="zh-CN" altLang="en-US"/>
          </a:p>
          <a:p>
            <a:r>
              <a:rPr lang="zh-CN" altLang="en-US"/>
              <a:t>对于每次迭代（episode）：</a:t>
            </a:r>
            <a:endParaRPr lang="zh-CN" altLang="en-US"/>
          </a:p>
          <a:p>
            <a:pPr lvl="1"/>
            <a:r>
              <a:rPr lang="zh-CN" altLang="en-US"/>
              <a:t>随机选择一个初始状态；</a:t>
            </a:r>
            <a:endParaRPr lang="zh-CN" altLang="en-US"/>
          </a:p>
          <a:p>
            <a:pPr lvl="1"/>
            <a:r>
              <a:rPr lang="zh-CN" altLang="en-US"/>
              <a:t>直到达到目标状态：</a:t>
            </a:r>
            <a:endParaRPr lang="zh-CN" altLang="en-US"/>
          </a:p>
          <a:p>
            <a:pPr lvl="2"/>
            <a:r>
              <a:rPr lang="zh-CN" altLang="en-US"/>
              <a:t>从所有可能的行动中选择一个行动；</a:t>
            </a:r>
            <a:endParaRPr lang="zh-CN" altLang="en-US"/>
          </a:p>
          <a:p>
            <a:pPr lvl="2"/>
            <a:r>
              <a:rPr lang="zh-CN" altLang="en-US"/>
              <a:t>执行行动到达下一状态；</a:t>
            </a:r>
            <a:endParaRPr lang="zh-CN" altLang="en-US"/>
          </a:p>
          <a:p>
            <a:pPr lvl="2"/>
            <a:r>
              <a:rPr lang="zh-CN" altLang="en-US"/>
              <a:t>获取下一状态所有行动中最大的Q值；</a:t>
            </a:r>
            <a:endParaRPr lang="zh-CN" altLang="en-US"/>
          </a:p>
          <a:p>
            <a:pPr lvl="1"/>
            <a:r>
              <a:rPr lang="zh-CN" altLang="en-US"/>
              <a:t>利用公式更新Q值；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深度Q学习的应用实例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雅达利游戏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308610" y="1621790"/>
          <a:ext cx="8745220" cy="437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330940" imgH="5646420" progId="Paint.Picture">
                  <p:embed/>
                </p:oleObj>
              </mc:Choice>
              <mc:Fallback>
                <p:oleObj name="" r:id="rId1" imgW="11330940" imgH="56464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8610" y="1621790"/>
                        <a:ext cx="8745220" cy="437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深度Q学习的应用实例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Q值神经网络化，也就是DQN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838835" y="1739900"/>
          <a:ext cx="7267575" cy="204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261860" imgH="2042160" progId="Paint.Picture">
                  <p:embed/>
                </p:oleObj>
              </mc:Choice>
              <mc:Fallback>
                <p:oleObj name="" r:id="rId1" imgW="7261860" imgH="204216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739900"/>
                        <a:ext cx="7267575" cy="2044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FlappyBird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Deep Q-Network Algorithm</a:t>
            </a:r>
            <a:endParaRPr lang="zh-CN" altLang="en-US"/>
          </a:p>
        </p:txBody>
      </p:sp>
      <p:pic>
        <p:nvPicPr>
          <p:cNvPr id="6" name="图片 5" descr="QLea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1722755"/>
            <a:ext cx="8280400" cy="42418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FlappyBird——</a:t>
            </a:r>
            <a:r>
              <a:rPr lang="zh-CN" altLang="en-US">
                <a:sym typeface="+mn-ea"/>
              </a:rPr>
              <a:t>Network Architecture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728345"/>
            <a:ext cx="8642350" cy="5400675"/>
          </a:xfrm>
        </p:spPr>
        <p:txBody>
          <a:bodyPr/>
          <a:p>
            <a:r>
              <a:rPr lang="zh-CN" altLang="en-US" sz="2400"/>
              <a:t>输入值预处理</a:t>
            </a:r>
            <a:endParaRPr lang="zh-CN" altLang="en-US" sz="2400"/>
          </a:p>
          <a:p>
            <a:pPr lvl="1"/>
            <a:r>
              <a:rPr lang="zh-CN" altLang="en-US" sz="2000"/>
              <a:t>把图像大小resize成80x80 </a:t>
            </a:r>
            <a:endParaRPr lang="zh-CN" altLang="en-US" sz="2000"/>
          </a:p>
          <a:p>
            <a:pPr lvl="1"/>
            <a:r>
              <a:rPr lang="zh-CN" altLang="en-US" sz="2000"/>
              <a:t>把图像转换成灰度图 </a:t>
            </a:r>
            <a:endParaRPr lang="zh-CN" altLang="en-US" sz="2000"/>
          </a:p>
          <a:p>
            <a:pPr lvl="1"/>
            <a:r>
              <a:rPr lang="zh-CN" altLang="en-US" sz="2000"/>
              <a:t>把图像二值化，只有黑白两色0或者255。 </a:t>
            </a:r>
            <a:endParaRPr lang="zh-CN" altLang="en-US" sz="2000"/>
          </a:p>
          <a:p>
            <a:pPr lvl="1"/>
            <a:r>
              <a:rPr lang="zh-CN" altLang="en-US" sz="2000"/>
              <a:t>把连续的四帧图像作为一个输入（State）</a:t>
            </a:r>
            <a:endParaRPr lang="zh-CN" altLang="en-US" sz="2000"/>
          </a:p>
        </p:txBody>
      </p:sp>
      <p:graphicFrame>
        <p:nvGraphicFramePr>
          <p:cNvPr id="7" name="对象 6"/>
          <p:cNvGraphicFramePr/>
          <p:nvPr/>
        </p:nvGraphicFramePr>
        <p:xfrm>
          <a:off x="1029970" y="3014980"/>
          <a:ext cx="6001385" cy="95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996940" imgH="952500" progId="Paint.Picture">
                  <p:embed/>
                </p:oleObj>
              </mc:Choice>
              <mc:Fallback>
                <p:oleObj name="" r:id="rId1" imgW="5996940" imgH="952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9970" y="3014980"/>
                        <a:ext cx="6001385" cy="953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FlappyBird——</a:t>
            </a:r>
            <a:r>
              <a:rPr lang="zh-CN" altLang="en-US">
                <a:sym typeface="+mn-ea"/>
              </a:rPr>
              <a:t>Network Architecture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728345"/>
            <a:ext cx="8642350" cy="5400675"/>
          </a:xfrm>
        </p:spPr>
        <p:txBody>
          <a:bodyPr/>
          <a:p>
            <a:r>
              <a:rPr lang="zh-CN" altLang="en-US" sz="2400"/>
              <a:t>构建智能体</a:t>
            </a:r>
            <a:r>
              <a:rPr lang="en-US" altLang="zh-CN" sz="2400"/>
              <a:t>——</a:t>
            </a:r>
            <a:r>
              <a:rPr lang="zh-CN" altLang="en-US" sz="2400"/>
              <a:t>一个6层的神经网络</a:t>
            </a:r>
            <a:endParaRPr lang="zh-CN" altLang="en-US" sz="2000"/>
          </a:p>
        </p:txBody>
      </p:sp>
      <p:pic>
        <p:nvPicPr>
          <p:cNvPr id="6" name="图片 5" descr="net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480" y="1443355"/>
            <a:ext cx="6177915" cy="468566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试错学习与强化学习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试错式学习（trail and error）</a:t>
            </a:r>
            <a:endParaRPr lang="zh-CN" altLang="en-US"/>
          </a:p>
          <a:p>
            <a:pPr lvl="1"/>
            <a:r>
              <a:rPr lang="zh-CN" altLang="en-US"/>
              <a:t>猫的学习是经过多次的试误，由刺激情境与正确反应之间形成的联结所构成的。</a:t>
            </a:r>
            <a:endParaRPr lang="zh-CN" altLang="en-US"/>
          </a:p>
          <a:p>
            <a:pPr lvl="1"/>
            <a:r>
              <a:rPr lang="zh-CN" altLang="en-US"/>
              <a:t>人的学习的过程也是一种渐进的尝试错误的过程。在这个过程中，无关的错误的反应逐渐减少，而正确的反应最终形成。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1562100" y="3785235"/>
          <a:ext cx="5658485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654040" imgH="2331720" progId="Paint.Picture">
                  <p:embed/>
                </p:oleObj>
              </mc:Choice>
              <mc:Fallback>
                <p:oleObj name="" r:id="rId1" imgW="5654040" imgH="233172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62100" y="3785235"/>
                        <a:ext cx="5658485" cy="233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r>
              <a:rPr lang="zh-CN" altLang="en-US"/>
              <a:t>：</a:t>
            </a:r>
            <a:r>
              <a:rPr lang="en-US" altLang="zh-CN"/>
              <a:t>FlappyBird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未训练</a:t>
            </a:r>
            <a:endParaRPr lang="zh-CN" altLang="en-US"/>
          </a:p>
        </p:txBody>
      </p:sp>
      <p:pic>
        <p:nvPicPr>
          <p:cNvPr id="4" name="图片 3" descr="FlappyBird_untrain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465" y="1823085"/>
            <a:ext cx="7545070" cy="33845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r>
              <a:rPr lang="zh-CN" altLang="en-US"/>
              <a:t>：</a:t>
            </a:r>
            <a:r>
              <a:rPr lang="en-US" altLang="zh-CN"/>
              <a:t>FlappyBird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训练</a:t>
            </a:r>
            <a:endParaRPr lang="zh-CN" altLang="en-US"/>
          </a:p>
        </p:txBody>
      </p:sp>
      <p:pic>
        <p:nvPicPr>
          <p:cNvPr id="5" name="图片 4" descr="FlappyBird_train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796415"/>
            <a:ext cx="8077200" cy="362331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solidFill>
                  <a:srgbClr val="FF0000"/>
                </a:solidFill>
              </a:rPr>
              <a:t>价值函数</a:t>
            </a:r>
            <a:r>
              <a:rPr lang="zh-CN" altLang="en-US" sz="2400"/>
              <a:t>是强化学习的核心，比如在深度 Q 网络及其许多扩展中。</a:t>
            </a:r>
            <a:endParaRPr lang="zh-CN" altLang="en-US" sz="2400"/>
          </a:p>
          <a:p>
            <a:r>
              <a:rPr lang="zh-CN" altLang="en-US" sz="2400"/>
              <a:t>策略优化方法已经在许多不同的应用领域得到了关注</a:t>
            </a:r>
            <a:endParaRPr lang="zh-CN" altLang="en-US" sz="2400"/>
          </a:p>
          <a:p>
            <a:pPr lvl="1"/>
            <a:r>
              <a:rPr lang="zh-CN" altLang="en-US" sz="2225"/>
              <a:t>比如：机器人、神经架构设计、口语对话系统、机器翻译、注意（attention）和学习去学习（learning to learn）等等，不能胜举。</a:t>
            </a:r>
            <a:endParaRPr lang="zh-CN" altLang="en-US" sz="2225"/>
          </a:p>
          <a:p>
            <a:r>
              <a:rPr lang="zh-CN" altLang="en-US" sz="2400"/>
              <a:t>新的学习机制也在涌现</a:t>
            </a:r>
            <a:endParaRPr lang="zh-CN" altLang="en-US" sz="2400"/>
          </a:p>
          <a:p>
            <a:pPr lvl="1"/>
            <a:r>
              <a:rPr lang="zh-CN" altLang="en-US" sz="2225"/>
              <a:t>比如：使用无监督/半监督/迁移学习来提升学习的质量和速度，而且更多的新机制还将涌现。这是强化学习的复兴（Krakovsky, 2016）。</a:t>
            </a:r>
            <a:endParaRPr lang="zh-CN" altLang="en-US" sz="2225"/>
          </a:p>
          <a:p>
            <a:r>
              <a:rPr lang="zh-CN" altLang="en-US" sz="2400"/>
              <a:t>事实上，即使是在「人工智能的冬天」，强化学习和深度学习也在不断发展进步</a:t>
            </a:r>
            <a:endParaRPr lang="zh-CN" altLang="en-US" sz="2400"/>
          </a:p>
        </p:txBody>
      </p:sp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5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5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5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5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5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ja-JP" altLang="en-US" sz="1800" dirty="0">
                <a:solidFill>
                  <a:srgbClr val="A50021"/>
                </a:solidFill>
                <a:ea typeface="MS PGothic" panose="020B0600070205080204" pitchFamily="34" charset="-128"/>
              </a:rPr>
            </a:fld>
            <a:endParaRPr lang="ja-JP" altLang="en-US" sz="1800" dirty="0">
              <a:solidFill>
                <a:srgbClr val="A50021"/>
              </a:solidFill>
              <a:ea typeface="MS PGothic" panose="020B0600070205080204" pitchFamily="34" charset="-128"/>
            </a:endParaRPr>
          </a:p>
        </p:txBody>
      </p:sp>
      <p:pic>
        <p:nvPicPr>
          <p:cNvPr id="99331" name="Picture 2" descr="waseda_mark"/>
          <p:cNvPicPr>
            <a:picLocks noChangeAspect="1"/>
          </p:cNvPicPr>
          <p:nvPr/>
        </p:nvPicPr>
        <p:blipFill>
          <a:blip r:embed="rId1">
            <a:grayscl/>
            <a:lum bright="79999" contrast="-89999"/>
          </a:blip>
          <a:stretch>
            <a:fillRect/>
          </a:stretch>
        </p:blipFill>
        <p:spPr>
          <a:xfrm>
            <a:off x="1116013" y="930275"/>
            <a:ext cx="6840537" cy="5307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2" name="Rectangle 3"/>
          <p:cNvSpPr>
            <a:spLocks noGrp="1"/>
          </p:cNvSpPr>
          <p:nvPr>
            <p:ph idx="1"/>
          </p:nvPr>
        </p:nvSpPr>
        <p:spPr>
          <a:xfrm>
            <a:off x="152400" y="838200"/>
            <a:ext cx="8642350" cy="5400675"/>
          </a:xfrm>
        </p:spPr>
        <p:txBody>
          <a:bodyPr vert="horz" wrap="square" lIns="91440" tIns="45720" rIns="91440" bIns="45720" anchor="t"/>
          <a:lstStyle/>
          <a:p>
            <a:pPr eaLnBrk="1" hangingPunct="1"/>
            <a:endParaRPr lang="en-US" altLang="zh-CN" b="1" dirty="0"/>
          </a:p>
          <a:p>
            <a:pPr eaLnBrk="1" hangingPunct="1">
              <a:buNone/>
            </a:pPr>
            <a:endParaRPr lang="en-US" altLang="zh-CN" b="1" dirty="0"/>
          </a:p>
          <a:p>
            <a:pPr algn="ctr" eaLnBrk="1" hangingPunct="1">
              <a:buNone/>
            </a:pPr>
            <a:r>
              <a:rPr lang="en-US" altLang="zh-CN" sz="80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THE END</a:t>
            </a:r>
            <a:endParaRPr lang="en-US" altLang="zh-CN" sz="8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9333" name="Picture 4" descr="ws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4" name="Line 5"/>
          <p:cNvSpPr/>
          <p:nvPr/>
        </p:nvSpPr>
        <p:spPr>
          <a:xfrm>
            <a:off x="228600" y="457200"/>
            <a:ext cx="8686800" cy="0"/>
          </a:xfrm>
          <a:prstGeom prst="line">
            <a:avLst/>
          </a:prstGeom>
          <a:ln w="57150" cap="flat" cmpd="thinThick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9335" name="Text Box 6"/>
          <p:cNvSpPr txBox="1"/>
          <p:nvPr/>
        </p:nvSpPr>
        <p:spPr>
          <a:xfrm>
            <a:off x="0" y="76200"/>
            <a:ext cx="9144000" cy="3968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</a:rPr>
              <a:t>Introduction of Artificial Intelligence</a:t>
            </a:r>
            <a:endParaRPr lang="en-US" altLang="zh-CN" sz="20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强化学习：在与环境交互之中进行学习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16940"/>
            <a:ext cx="8642350" cy="5400675"/>
          </a:xfrm>
        </p:spPr>
        <p:txBody>
          <a:bodyPr/>
          <a:p>
            <a:r>
              <a:rPr lang="zh-CN" altLang="en-US"/>
              <a:t>生活中常见的学习过程</a:t>
            </a:r>
            <a:endParaRPr lang="zh-CN" altLang="en-US"/>
          </a:p>
          <a:p>
            <a:pPr lvl="1"/>
            <a:r>
              <a:rPr lang="zh-CN" altLang="en-US" sz="2400"/>
              <a:t>人通过动作对环境产生影响     （向前走一步）</a:t>
            </a:r>
            <a:endParaRPr lang="zh-CN" altLang="en-US" sz="2400"/>
          </a:p>
          <a:p>
            <a:pPr lvl="1"/>
            <a:r>
              <a:rPr lang="zh-CN" altLang="en-US" sz="2400"/>
              <a:t>环境向人反馈状态的变化         （撞到了树上）</a:t>
            </a:r>
            <a:endParaRPr lang="zh-CN" altLang="en-US" sz="2400"/>
          </a:p>
          <a:p>
            <a:pPr lvl="1"/>
            <a:r>
              <a:rPr lang="zh-CN" altLang="en-US" sz="2400"/>
              <a:t>人估计动作得到的收益             （疼痛）</a:t>
            </a:r>
            <a:endParaRPr lang="zh-CN" altLang="en-US" sz="2400"/>
          </a:p>
          <a:p>
            <a:pPr lvl="1"/>
            <a:r>
              <a:rPr lang="zh-CN" altLang="en-US" sz="2400"/>
              <a:t>更新做出动作的策略  （下次避免向有树这一障碍的方向前进）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50825" y="4099560"/>
            <a:ext cx="36226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/>
              <a:t>强化学习模仿了这个过程，在智能主体、动作的收益体与环境的交互中，学习能最大化收益的行动模式</a:t>
            </a:r>
            <a:endParaRPr lang="zh-CN" altLang="en-US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58030" y="3839210"/>
          <a:ext cx="4064635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303520" imgH="2636520" progId="Paint.Picture">
                  <p:embed/>
                </p:oleObj>
              </mc:Choice>
              <mc:Fallback>
                <p:oleObj name="" r:id="rId1" imgW="5303520" imgH="263652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58030" y="3839210"/>
                        <a:ext cx="4064635" cy="208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强化学习（reinforcement learning）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使得计算机能够像人一样通过不断试错式学习，完全自主掌握一项技能</a:t>
            </a:r>
            <a:endParaRPr lang="zh-CN" altLang="en-US"/>
          </a:p>
          <a:p>
            <a:r>
              <a:rPr lang="zh-CN" altLang="en-US"/>
              <a:t>不需要借鉴人类的经验</a:t>
            </a:r>
            <a:endParaRPr lang="zh-CN" altLang="en-US"/>
          </a:p>
          <a:p>
            <a:r>
              <a:rPr lang="zh-CN" altLang="en-US"/>
              <a:t>具有发展强人工智能潜力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Alpha Zero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利用试错式学习思想，自己跟自己不断对弈来提升水平</a:t>
            </a:r>
            <a:endParaRPr lang="zh-CN" altLang="en-US"/>
          </a:p>
          <a:p>
            <a:r>
              <a:rPr lang="zh-CN" altLang="en-US"/>
              <a:t>用这种通用的学习方式，在围棋、国际象棋、日本将棋等多个领域超越人类水平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490980" y="3425190"/>
          <a:ext cx="5673725" cy="173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669280" imgH="1737360" progId="Paint.Picture">
                  <p:embed/>
                </p:oleObj>
              </mc:Choice>
              <mc:Fallback>
                <p:oleObj name="" r:id="rId1" imgW="5669280" imgH="17373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0980" y="3425190"/>
                        <a:ext cx="5673725" cy="1738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asedaSample5">
  <a:themeElements>
    <a:clrScheme name="wasedaSample5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wasedaSample5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asedaSample5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sedaSample5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sedaSample5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5449</Words>
  <Application>WPS 演示</Application>
  <PresentationFormat>全屏显示(4:3)</PresentationFormat>
  <Paragraphs>410</Paragraphs>
  <Slides>63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31</vt:i4>
      </vt:variant>
      <vt:variant>
        <vt:lpstr>幻灯片标题</vt:lpstr>
      </vt:variant>
      <vt:variant>
        <vt:i4>63</vt:i4>
      </vt:variant>
    </vt:vector>
  </HeadingPairs>
  <TitlesOfParts>
    <vt:vector size="108" baseType="lpstr">
      <vt:lpstr>Arial</vt:lpstr>
      <vt:lpstr>宋体</vt:lpstr>
      <vt:lpstr>Wingdings</vt:lpstr>
      <vt:lpstr>MS PGothic</vt:lpstr>
      <vt:lpstr>Times New Roman</vt:lpstr>
      <vt:lpstr>黑体</vt:lpstr>
      <vt:lpstr>华文琥珀</vt:lpstr>
      <vt:lpstr>楷体_GB2312</vt:lpstr>
      <vt:lpstr>微软雅黑</vt:lpstr>
      <vt:lpstr>Arial Unicode MS</vt:lpstr>
      <vt:lpstr>Calibri</vt:lpstr>
      <vt:lpstr>Calibri</vt:lpstr>
      <vt:lpstr>wasedaSample5</vt:lpstr>
      <vt:lpstr>1_wasedaSample5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第 8 章   强化学习</vt:lpstr>
      <vt:lpstr>导论</vt:lpstr>
      <vt:lpstr>试错学习与强化学习</vt:lpstr>
      <vt:lpstr>试错学习与强化学习</vt:lpstr>
      <vt:lpstr>试错学习与强化学习</vt:lpstr>
      <vt:lpstr>试错学习与强化学习</vt:lpstr>
      <vt:lpstr>强化学习：在与环境交互之中进行学习</vt:lpstr>
      <vt:lpstr>强化学习（reinforcement learning）</vt:lpstr>
      <vt:lpstr>Alpha Zero</vt:lpstr>
      <vt:lpstr>强化学习</vt:lpstr>
      <vt:lpstr>Example: Learning to Walk</vt:lpstr>
      <vt:lpstr>Example: Learning to Walk</vt:lpstr>
      <vt:lpstr>Example: Learning to Walk</vt:lpstr>
      <vt:lpstr>Example: Learning to Walk</vt:lpstr>
      <vt:lpstr>强化学习中的概念</vt:lpstr>
      <vt:lpstr>机器学习的不同类型</vt:lpstr>
      <vt:lpstr>监督学习vs强化学习</vt:lpstr>
      <vt:lpstr>强化学习的特点</vt:lpstr>
      <vt:lpstr>强化学习的特点</vt:lpstr>
      <vt:lpstr>强化学习的要素</vt:lpstr>
      <vt:lpstr>强化学习的要素</vt:lpstr>
      <vt:lpstr>强化学习的主要流程</vt:lpstr>
      <vt:lpstr>Flappy Bird</vt:lpstr>
      <vt:lpstr>Flappy Bird</vt:lpstr>
      <vt:lpstr>Flappy Bird 状态</vt:lpstr>
      <vt:lpstr>Flappy Bird 动作</vt:lpstr>
      <vt:lpstr>Flappy Bird 动作</vt:lpstr>
      <vt:lpstr>Flappy Bird 回报</vt:lpstr>
      <vt:lpstr>回报</vt:lpstr>
      <vt:lpstr>回报</vt:lpstr>
      <vt:lpstr>策略</vt:lpstr>
      <vt:lpstr>目标：求得最佳策略</vt:lpstr>
      <vt:lpstr>判断状态</vt:lpstr>
      <vt:lpstr>Q-Learning</vt:lpstr>
      <vt:lpstr>简单的Q函数表（Q-Table）</vt:lpstr>
      <vt:lpstr>简单的Q函数表（Q-Table）</vt:lpstr>
      <vt:lpstr>基于神经网络计算Q函数</vt:lpstr>
      <vt:lpstr>ε-greedy</vt:lpstr>
      <vt:lpstr>ε-greedy</vt:lpstr>
      <vt:lpstr>ε-greedy</vt:lpstr>
      <vt:lpstr>ε-greedy</vt:lpstr>
      <vt:lpstr>ε-greedy</vt:lpstr>
      <vt:lpstr>e-greedy</vt:lpstr>
      <vt:lpstr>学习流程</vt:lpstr>
      <vt:lpstr>动作-状态序列</vt:lpstr>
      <vt:lpstr>长期回报</vt:lpstr>
      <vt:lpstr>回报率</vt:lpstr>
      <vt:lpstr>回报函数</vt:lpstr>
      <vt:lpstr>学习过程</vt:lpstr>
      <vt:lpstr>学习率</vt:lpstr>
      <vt:lpstr>熟能生巧</vt:lpstr>
      <vt:lpstr>Q学习算法</vt:lpstr>
      <vt:lpstr>Q学习算法</vt:lpstr>
      <vt:lpstr>Q学习算法的步骤</vt:lpstr>
      <vt:lpstr>深度Q学习的应用实例</vt:lpstr>
      <vt:lpstr>深度Q学习的应用实例</vt:lpstr>
      <vt:lpstr>FlappyBird</vt:lpstr>
      <vt:lpstr>FlappyBird——Network Architecture</vt:lpstr>
      <vt:lpstr>FlappyBird——Network Architecture</vt:lpstr>
      <vt:lpstr>Example：FlappyBird</vt:lpstr>
      <vt:lpstr>Example：FlappyBird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ZhMin</cp:lastModifiedBy>
  <cp:revision>907</cp:revision>
  <dcterms:created xsi:type="dcterms:W3CDTF">2019-02-10T01:13:00Z</dcterms:created>
  <dcterms:modified xsi:type="dcterms:W3CDTF">2019-07-05T03:52:50Z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2052-11.1.0.8863</vt:lpwstr>
  </property>
</Properties>
</file>